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0287000" cx="18288000"/>
  <p:notesSz cx="6858000" cy="9144000"/>
  <p:embeddedFontLst>
    <p:embeddedFont>
      <p:font typeface="Anek Tamil"/>
      <p:regular r:id="rId19"/>
      <p:bold r:id="rId20"/>
    </p:embeddedFont>
    <p:embeddedFont>
      <p:font typeface="Anek Tamil Thin"/>
      <p:regular r:id="rId21"/>
      <p:bold r:id="rId22"/>
    </p:embeddedFont>
    <p:embeddedFont>
      <p:font typeface="Noto Sans JP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haCxlMQ8liVpAZFchcHiwitjhQx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Yenzz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ekTamil-bold.fntdata"/><Relationship Id="rId22" Type="http://schemas.openxmlformats.org/officeDocument/2006/relationships/font" Target="fonts/AnekTamilThin-bold.fntdata"/><Relationship Id="rId21" Type="http://schemas.openxmlformats.org/officeDocument/2006/relationships/font" Target="fonts/AnekTamilThin-regular.fntdata"/><Relationship Id="rId24" Type="http://schemas.openxmlformats.org/officeDocument/2006/relationships/font" Target="fonts/NotoSansJP-bold.fntdata"/><Relationship Id="rId23" Type="http://schemas.openxmlformats.org/officeDocument/2006/relationships/font" Target="fonts/NotoSansJP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AnekTamil-regular.fntdata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16T11:40:58.440">
    <p:pos x="6000" y="0"/>
    <p:text>연주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f0nBut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3-16T11:41:07.874">
    <p:pos x="6000" y="0"/>
    <p:text>연주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f0nBut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3-16T11:41:15.917">
    <p:pos x="6000" y="0"/>
    <p:text>성락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f0nBuuA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3-16T11:41:28.122">
    <p:pos x="6000" y="0"/>
    <p:text>성태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f0nBuuE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03-16T11:41:44.668">
    <p:pos x="6000" y="0"/>
    <p:text>준철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f0nBuuM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5ba91ec2a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35ba91ec2a_5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5ba91ec2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35ba91ec2a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5ba91ec2a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35ba91ec2a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5ba91ec2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35ba91ec2a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58.png"/><Relationship Id="rId13" Type="http://schemas.openxmlformats.org/officeDocument/2006/relationships/image" Target="../media/image60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4.xml"/><Relationship Id="rId4" Type="http://schemas.openxmlformats.org/officeDocument/2006/relationships/image" Target="../media/image5.png"/><Relationship Id="rId9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9.png"/><Relationship Id="rId7" Type="http://schemas.openxmlformats.org/officeDocument/2006/relationships/image" Target="../media/image55.png"/><Relationship Id="rId8" Type="http://schemas.openxmlformats.org/officeDocument/2006/relationships/hyperlink" Target="https://locallhos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5.xml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11" Type="http://schemas.openxmlformats.org/officeDocument/2006/relationships/image" Target="../media/image19.png"/><Relationship Id="rId10" Type="http://schemas.openxmlformats.org/officeDocument/2006/relationships/image" Target="../media/image37.png"/><Relationship Id="rId9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10" Type="http://schemas.openxmlformats.org/officeDocument/2006/relationships/image" Target="../media/image61.png"/><Relationship Id="rId9" Type="http://schemas.openxmlformats.org/officeDocument/2006/relationships/image" Target="../media/image62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10" Type="http://schemas.openxmlformats.org/officeDocument/2006/relationships/image" Target="../media/image28.png"/><Relationship Id="rId9" Type="http://schemas.openxmlformats.org/officeDocument/2006/relationships/image" Target="../media/image39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11" Type="http://schemas.openxmlformats.org/officeDocument/2006/relationships/image" Target="../media/image23.png"/><Relationship Id="rId10" Type="http://schemas.openxmlformats.org/officeDocument/2006/relationships/image" Target="../media/image44.png"/><Relationship Id="rId21" Type="http://schemas.openxmlformats.org/officeDocument/2006/relationships/image" Target="../media/image50.png"/><Relationship Id="rId13" Type="http://schemas.openxmlformats.org/officeDocument/2006/relationships/image" Target="../media/image38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Relationship Id="rId4" Type="http://schemas.openxmlformats.org/officeDocument/2006/relationships/image" Target="../media/image41.png"/><Relationship Id="rId9" Type="http://schemas.openxmlformats.org/officeDocument/2006/relationships/image" Target="../media/image29.png"/><Relationship Id="rId15" Type="http://schemas.openxmlformats.org/officeDocument/2006/relationships/image" Target="../media/image32.png"/><Relationship Id="rId14" Type="http://schemas.openxmlformats.org/officeDocument/2006/relationships/image" Target="../media/image33.png"/><Relationship Id="rId17" Type="http://schemas.openxmlformats.org/officeDocument/2006/relationships/image" Target="../media/image27.png"/><Relationship Id="rId16" Type="http://schemas.openxmlformats.org/officeDocument/2006/relationships/image" Target="../media/image31.png"/><Relationship Id="rId5" Type="http://schemas.openxmlformats.org/officeDocument/2006/relationships/image" Target="../media/image10.png"/><Relationship Id="rId19" Type="http://schemas.openxmlformats.org/officeDocument/2006/relationships/image" Target="../media/image46.png"/><Relationship Id="rId6" Type="http://schemas.openxmlformats.org/officeDocument/2006/relationships/image" Target="../media/image35.png"/><Relationship Id="rId18" Type="http://schemas.openxmlformats.org/officeDocument/2006/relationships/image" Target="../media/image26.png"/><Relationship Id="rId7" Type="http://schemas.openxmlformats.org/officeDocument/2006/relationships/image" Target="../media/image42.png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41.png"/><Relationship Id="rId9" Type="http://schemas.openxmlformats.org/officeDocument/2006/relationships/image" Target="../media/image31.png"/><Relationship Id="rId5" Type="http://schemas.openxmlformats.org/officeDocument/2006/relationships/image" Target="../media/image10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hyperlink" Target="https://www.figma.com/design/bdixaGLvMqA1RCR2h7nOYx/%ED%95%98%EC%9D%B4%EB%AF%B8%EB%94%94%EC%96%B4-%ED%8F%AC%ED%8A%B8%ED%8F%B4%EB%A6%AC%EC%98%A4?node-id=957-625&amp;t=5RkXpxaeNuzPCmZR-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10.png"/><Relationship Id="rId5" Type="http://schemas.openxmlformats.org/officeDocument/2006/relationships/image" Target="../media/image35.png"/><Relationship Id="rId6" Type="http://schemas.openxmlformats.org/officeDocument/2006/relationships/image" Target="../media/image52.png"/><Relationship Id="rId7" Type="http://schemas.openxmlformats.org/officeDocument/2006/relationships/image" Target="../media/image49.png"/><Relationship Id="rId8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9F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200" y="9588500"/>
            <a:ext cx="14147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5275" y="-2413000"/>
            <a:ext cx="4699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320000">
            <a:off x="7213600" y="4127500"/>
            <a:ext cx="4940300" cy="90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711200" y="7670800"/>
            <a:ext cx="6692900" cy="2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rgbClr val="08F397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/>
          </a:p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/>
          </a:p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rgbClr val="08F397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6515650" y="622300"/>
            <a:ext cx="11022600" cy="4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0" u="none" cap="none" strike="noStrike">
                <a:solidFill>
                  <a:srgbClr val="08F397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 LEARNING</a:t>
            </a:r>
            <a:endParaRPr/>
          </a:p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0" u="none" cap="none" strike="noStrike">
                <a:solidFill>
                  <a:srgbClr val="08F397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MATE</a:t>
            </a:r>
            <a:endParaRPr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200" y="673100"/>
            <a:ext cx="62754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35ba91ec2a_5_48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-444500" y="-2298700"/>
            <a:ext cx="4699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35ba91ec2a_5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3086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35ba91ec2a_5_48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5580000">
            <a:off x="8057475" y="8077199"/>
            <a:ext cx="3365500" cy="613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35ba91ec2a_5_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94000" y="5143500"/>
            <a:ext cx="7112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35ba91ec2a_5_48"/>
          <p:cNvSpPr txBox="1"/>
          <p:nvPr/>
        </p:nvSpPr>
        <p:spPr>
          <a:xfrm>
            <a:off x="14655800" y="6400800"/>
            <a:ext cx="26925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교육생</a:t>
            </a:r>
            <a:r>
              <a:rPr b="0" i="0" lang="en-US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3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선발</a:t>
            </a:r>
            <a:endParaRPr/>
          </a:p>
        </p:txBody>
      </p:sp>
      <p:sp>
        <p:nvSpPr>
          <p:cNvPr id="286" name="Google Shape;286;g335ba91ec2a_5_48"/>
          <p:cNvSpPr txBox="1"/>
          <p:nvPr/>
        </p:nvSpPr>
        <p:spPr>
          <a:xfrm>
            <a:off x="6135275" y="685800"/>
            <a:ext cx="114345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PROJECT DEMONSTRATION</a:t>
            </a:r>
            <a:endParaRPr sz="11000"/>
          </a:p>
        </p:txBody>
      </p:sp>
      <p:sp>
        <p:nvSpPr>
          <p:cNvPr id="287" name="Google Shape;287;g335ba91ec2a_5_48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pic>
        <p:nvPicPr>
          <p:cNvPr id="288" name="Google Shape;288;g335ba91ec2a_5_48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5400" y="3187700"/>
            <a:ext cx="4313349" cy="3873103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7000" stPos="0" sy="-100000" ky="0"/>
          </a:effectLst>
        </p:spPr>
      </p:pic>
      <p:pic>
        <p:nvPicPr>
          <p:cNvPr id="289" name="Google Shape;289;g335ba91ec2a_5_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23876" y="4597375"/>
            <a:ext cx="5838826" cy="304261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58000" stPos="0" sy="-100000" ky="0"/>
          </a:effectLst>
        </p:spPr>
      </p:pic>
      <p:pic>
        <p:nvPicPr>
          <p:cNvPr id="290" name="Google Shape;290;g335ba91ec2a_5_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588850" y="5949126"/>
            <a:ext cx="5639846" cy="32531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47000" stPos="0" sy="-100000" ky="0"/>
          </a:effectLst>
        </p:spPr>
      </p:pic>
      <p:pic>
        <p:nvPicPr>
          <p:cNvPr id="291" name="Google Shape;291;g335ba91ec2a_5_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1200" y="673100"/>
            <a:ext cx="10784576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35ba91ec2a_5_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0850" y="5039150"/>
            <a:ext cx="5843015" cy="350215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7000" stPos="0" sy="-100000" ky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9F5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800000">
            <a:off x="17170400" y="3263900"/>
            <a:ext cx="4699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600000">
            <a:off x="17056100" y="939800"/>
            <a:ext cx="33655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200000">
            <a:off x="-1689100" y="7962900"/>
            <a:ext cx="33655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60000">
            <a:off x="-3073400" y="-1803400"/>
            <a:ext cx="46990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0"/>
          <p:cNvSpPr txBox="1"/>
          <p:nvPr/>
        </p:nvSpPr>
        <p:spPr>
          <a:xfrm>
            <a:off x="13903650" y="698500"/>
            <a:ext cx="3736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LEARNING</a:t>
            </a:r>
            <a:endParaRPr/>
          </a:p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MANAGEMENT</a:t>
            </a:r>
            <a:endParaRPr/>
          </a:p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SYSTEM</a:t>
            </a:r>
            <a:endParaRPr/>
          </a:p>
        </p:txBody>
      </p:sp>
      <p:grpSp>
        <p:nvGrpSpPr>
          <p:cNvPr id="302" name="Google Shape;302;p10"/>
          <p:cNvGrpSpPr/>
          <p:nvPr/>
        </p:nvGrpSpPr>
        <p:grpSpPr>
          <a:xfrm>
            <a:off x="3276600" y="3149600"/>
            <a:ext cx="11734800" cy="4102100"/>
            <a:chOff x="3276600" y="2235200"/>
            <a:chExt cx="11734800" cy="4102100"/>
          </a:xfrm>
        </p:grpSpPr>
        <p:pic>
          <p:nvPicPr>
            <p:cNvPr id="303" name="Google Shape;303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76600" y="2235200"/>
              <a:ext cx="11734800" cy="410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10"/>
            <p:cNvSpPr txBox="1"/>
            <p:nvPr/>
          </p:nvSpPr>
          <p:spPr>
            <a:xfrm>
              <a:off x="4470400" y="3213100"/>
              <a:ext cx="9360000" cy="23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0" u="none" cap="none" strike="noStrike">
                  <a:solidFill>
                    <a:srgbClr val="08F397"/>
                  </a:solidFill>
                  <a:latin typeface="Arial"/>
                  <a:ea typeface="Arial"/>
                  <a:cs typeface="Arial"/>
                  <a:sym typeface="Arial"/>
                </a:rPr>
                <a:t>Q &amp; A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9F5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335ba91ec2a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00000">
            <a:off x="17170400" y="3263900"/>
            <a:ext cx="4699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35ba91ec2a_1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600000">
            <a:off x="17056100" y="939800"/>
            <a:ext cx="33655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35ba91ec2a_1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200000">
            <a:off x="-1689100" y="7962900"/>
            <a:ext cx="33655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35ba91ec2a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60000">
            <a:off x="-3073400" y="-1803400"/>
            <a:ext cx="4699000" cy="61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335ba91ec2a_1_41"/>
          <p:cNvSpPr txBox="1"/>
          <p:nvPr/>
        </p:nvSpPr>
        <p:spPr>
          <a:xfrm>
            <a:off x="13903650" y="698500"/>
            <a:ext cx="3736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LEARNING</a:t>
            </a:r>
            <a:endParaRPr/>
          </a:p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MANAGEMENT</a:t>
            </a:r>
            <a:endParaRPr/>
          </a:p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SYSTEM</a:t>
            </a:r>
            <a:endParaRPr/>
          </a:p>
        </p:txBody>
      </p:sp>
      <p:grpSp>
        <p:nvGrpSpPr>
          <p:cNvPr id="314" name="Google Shape;314;g335ba91ec2a_1_41"/>
          <p:cNvGrpSpPr/>
          <p:nvPr/>
        </p:nvGrpSpPr>
        <p:grpSpPr>
          <a:xfrm>
            <a:off x="3276600" y="3149600"/>
            <a:ext cx="11734800" cy="4102100"/>
            <a:chOff x="3276600" y="2235200"/>
            <a:chExt cx="11734800" cy="4102100"/>
          </a:xfrm>
        </p:grpSpPr>
        <p:pic>
          <p:nvPicPr>
            <p:cNvPr id="315" name="Google Shape;315;g335ba91ec2a_1_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76600" y="2235200"/>
              <a:ext cx="11734800" cy="410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g335ba91ec2a_1_41"/>
            <p:cNvSpPr txBox="1"/>
            <p:nvPr/>
          </p:nvSpPr>
          <p:spPr>
            <a:xfrm>
              <a:off x="4464000" y="3408600"/>
              <a:ext cx="9360000" cy="17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rgbClr val="08F397"/>
                  </a:solidFill>
                </a:rPr>
                <a:t>감사합니다</a:t>
              </a:r>
              <a:endParaRPr sz="120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F39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5493451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7900" y="6489700"/>
            <a:ext cx="454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5700" y="6489700"/>
            <a:ext cx="454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76200" y="6489700"/>
            <a:ext cx="454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0600" y="8191500"/>
            <a:ext cx="454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88900" y="8169250"/>
            <a:ext cx="454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4250" y="9753700"/>
            <a:ext cx="454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600000">
            <a:off x="16634625" y="152325"/>
            <a:ext cx="33655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0000">
            <a:off x="-1981200" y="5994400"/>
            <a:ext cx="35052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6794500" y="-88900"/>
            <a:ext cx="107571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CONTENTS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2247900" y="6032475"/>
            <a:ext cx="359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r>
              <a:rPr b="0" i="0" lang="en-US" sz="28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r>
              <a:rPr b="0" i="0" lang="en-US" sz="28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8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역할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7524750" y="6032475"/>
            <a:ext cx="359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기획</a:t>
            </a:r>
            <a:r>
              <a:rPr b="0" i="0" lang="en-US" sz="28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의도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2763500" y="6032475"/>
            <a:ext cx="4149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en-US" sz="28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플랫폼</a:t>
            </a:r>
            <a:r>
              <a:rPr b="0" i="0" lang="en-US" sz="28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8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en-US" sz="28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2247900" y="7686650"/>
            <a:ext cx="1959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스토리보드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2763500" y="7664400"/>
            <a:ext cx="359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28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시연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2241550" y="9248850"/>
            <a:ext cx="359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질의응답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2247900" y="5588000"/>
            <a:ext cx="5630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INTRODUCTION AND ROLES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7543800" y="5588000"/>
            <a:ext cx="3594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PLANNING PURPOSE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2801600" y="5588000"/>
            <a:ext cx="4546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DEVELOPMENT PLATFORM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2247900" y="7277100"/>
            <a:ext cx="23241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STORYBOARD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2801600" y="7254850"/>
            <a:ext cx="6146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PROJECT DEMONSTRATION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2292350" y="8839300"/>
            <a:ext cx="1257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Q &amp; A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pic>
        <p:nvPicPr>
          <p:cNvPr id="117" name="Google Shape;1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9200" y="8191500"/>
            <a:ext cx="45466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7543800" y="7686650"/>
            <a:ext cx="359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작성 코드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7581900" y="7277100"/>
            <a:ext cx="6146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SOURCE CODE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6858001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-1636375" y="48960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2880000">
            <a:off x="-1841050" y="8215550"/>
            <a:ext cx="6045199" cy="61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7799225" y="800100"/>
            <a:ext cx="98157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INTRODUCTION AND ROLES</a:t>
            </a:r>
            <a:endParaRPr/>
          </a:p>
        </p:txBody>
      </p:sp>
      <p:grpSp>
        <p:nvGrpSpPr>
          <p:cNvPr id="128" name="Google Shape;128;p3"/>
          <p:cNvGrpSpPr/>
          <p:nvPr/>
        </p:nvGrpSpPr>
        <p:grpSpPr>
          <a:xfrm>
            <a:off x="1663700" y="2159000"/>
            <a:ext cx="3924300" cy="939800"/>
            <a:chOff x="1663700" y="1930400"/>
            <a:chExt cx="3924300" cy="939800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3700" y="1930400"/>
              <a:ext cx="3924300" cy="93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3"/>
            <p:cNvSpPr txBox="1"/>
            <p:nvPr/>
          </p:nvSpPr>
          <p:spPr>
            <a:xfrm>
              <a:off x="1765300" y="2336800"/>
              <a:ext cx="35052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rgbClr val="08F397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프론트엔드</a:t>
              </a:r>
              <a:endParaRPr b="1"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</p:grpSp>
      <p:sp>
        <p:nvSpPr>
          <p:cNvPr id="131" name="Google Shape;131;p3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grpSp>
        <p:nvGrpSpPr>
          <p:cNvPr id="132" name="Google Shape;132;p3"/>
          <p:cNvGrpSpPr/>
          <p:nvPr/>
        </p:nvGrpSpPr>
        <p:grpSpPr>
          <a:xfrm>
            <a:off x="1663700" y="4051300"/>
            <a:ext cx="4419600" cy="5524500"/>
            <a:chOff x="1663700" y="4051300"/>
            <a:chExt cx="4419600" cy="5524500"/>
          </a:xfrm>
        </p:grpSpPr>
        <p:pic>
          <p:nvPicPr>
            <p:cNvPr id="133" name="Google Shape;133;p3"/>
            <p:cNvPicPr preferRelativeResize="0"/>
            <p:nvPr/>
          </p:nvPicPr>
          <p:blipFill rotWithShape="1">
            <a:blip r:embed="rId7">
              <a:alphaModFix amt="26000"/>
            </a:blip>
            <a:srcRect b="0" l="0" r="0" t="0"/>
            <a:stretch/>
          </p:blipFill>
          <p:spPr>
            <a:xfrm>
              <a:off x="16637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3" title="KakaoTalk_Photo_2025-03-14-09-58-39 004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17700" y="4303900"/>
              <a:ext cx="1878274" cy="1878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3"/>
            <p:cNvSpPr txBox="1"/>
            <p:nvPr/>
          </p:nvSpPr>
          <p:spPr>
            <a:xfrm>
              <a:off x="3939203" y="4803938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신준철</a:t>
              </a:r>
              <a:endParaRPr b="1" sz="3000">
                <a:solidFill>
                  <a:srgbClr val="4049F5"/>
                </a:solidFill>
              </a:endParaR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3967703" y="5335675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팀장</a:t>
              </a:r>
              <a:endParaRPr b="1" sz="2500">
                <a:solidFill>
                  <a:srgbClr val="4049F5"/>
                </a:solidFill>
              </a:endParaRPr>
            </a:p>
          </p:txBody>
        </p:sp>
        <p:pic>
          <p:nvPicPr>
            <p:cNvPr id="137" name="Google Shape;137;p3"/>
            <p:cNvPicPr preferRelativeResize="0"/>
            <p:nvPr/>
          </p:nvPicPr>
          <p:blipFill rotWithShape="1">
            <a:blip r:embed="rId9">
              <a:alphaModFix amt="54000"/>
            </a:blip>
            <a:srcRect b="-3071" l="0" r="0" t="0"/>
            <a:stretch/>
          </p:blipFill>
          <p:spPr>
            <a:xfrm>
              <a:off x="1917700" y="6345600"/>
              <a:ext cx="3924300" cy="30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3"/>
          <p:cNvGrpSpPr/>
          <p:nvPr/>
        </p:nvGrpSpPr>
        <p:grpSpPr>
          <a:xfrm>
            <a:off x="6902450" y="4051300"/>
            <a:ext cx="4419600" cy="5524500"/>
            <a:chOff x="6902450" y="4051300"/>
            <a:chExt cx="4419600" cy="5524500"/>
          </a:xfrm>
        </p:grpSpPr>
        <p:pic>
          <p:nvPicPr>
            <p:cNvPr id="139" name="Google Shape;139;p3"/>
            <p:cNvPicPr preferRelativeResize="0"/>
            <p:nvPr/>
          </p:nvPicPr>
          <p:blipFill rotWithShape="1">
            <a:blip r:embed="rId7">
              <a:alphaModFix amt="26000"/>
            </a:blip>
            <a:srcRect b="0" l="0" r="0" t="0"/>
            <a:stretch/>
          </p:blipFill>
          <p:spPr>
            <a:xfrm>
              <a:off x="690245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3" title="KakaoTalk_Photo_2025-03-14-09-58-38 002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4000" y="4303900"/>
              <a:ext cx="1878275" cy="1880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3"/>
            <p:cNvSpPr txBox="1"/>
            <p:nvPr/>
          </p:nvSpPr>
          <p:spPr>
            <a:xfrm>
              <a:off x="9306703" y="4803938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오연주</a:t>
              </a:r>
              <a:endParaRPr b="1" sz="3000">
                <a:solidFill>
                  <a:srgbClr val="4049F5"/>
                </a:solidFill>
              </a:endParaRPr>
            </a:p>
          </p:txBody>
        </p:sp>
        <p:pic>
          <p:nvPicPr>
            <p:cNvPr id="142" name="Google Shape;142;p3"/>
            <p:cNvPicPr preferRelativeResize="0"/>
            <p:nvPr/>
          </p:nvPicPr>
          <p:blipFill rotWithShape="1">
            <a:blip r:embed="rId9">
              <a:alphaModFix amt="54000"/>
            </a:blip>
            <a:srcRect b="0" l="0" r="0" t="0"/>
            <a:stretch/>
          </p:blipFill>
          <p:spPr>
            <a:xfrm>
              <a:off x="71882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3"/>
          <p:cNvGrpSpPr/>
          <p:nvPr/>
        </p:nvGrpSpPr>
        <p:grpSpPr>
          <a:xfrm>
            <a:off x="12230100" y="4051300"/>
            <a:ext cx="4419600" cy="5524500"/>
            <a:chOff x="12230100" y="4051300"/>
            <a:chExt cx="4419600" cy="5524500"/>
          </a:xfrm>
        </p:grpSpPr>
        <p:pic>
          <p:nvPicPr>
            <p:cNvPr id="144" name="Google Shape;144;p3"/>
            <p:cNvPicPr preferRelativeResize="0"/>
            <p:nvPr/>
          </p:nvPicPr>
          <p:blipFill rotWithShape="1">
            <a:blip r:embed="rId7">
              <a:alphaModFix amt="26000"/>
            </a:blip>
            <a:srcRect b="0" l="0" r="0" t="0"/>
            <a:stretch/>
          </p:blipFill>
          <p:spPr>
            <a:xfrm>
              <a:off x="122301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" title="KakaoTalk_Photo_2025-03-14-09-58-39 005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2515375" y="4303900"/>
              <a:ext cx="1878275" cy="1882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3"/>
            <p:cNvSpPr txBox="1"/>
            <p:nvPr/>
          </p:nvSpPr>
          <p:spPr>
            <a:xfrm>
              <a:off x="14634478" y="4803938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김태영</a:t>
              </a:r>
              <a:endParaRPr b="1" sz="3000">
                <a:solidFill>
                  <a:srgbClr val="4049F5"/>
                </a:solidFill>
              </a:endParaRPr>
            </a:p>
          </p:txBody>
        </p:sp>
        <p:pic>
          <p:nvPicPr>
            <p:cNvPr id="147" name="Google Shape;147;p3"/>
            <p:cNvPicPr preferRelativeResize="0"/>
            <p:nvPr/>
          </p:nvPicPr>
          <p:blipFill rotWithShape="1">
            <a:blip r:embed="rId9">
              <a:alphaModFix amt="54000"/>
            </a:blip>
            <a:srcRect b="0" l="0" r="0" t="0"/>
            <a:stretch/>
          </p:blipFill>
          <p:spPr>
            <a:xfrm>
              <a:off x="124460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3"/>
          <p:cNvSpPr txBox="1"/>
          <p:nvPr/>
        </p:nvSpPr>
        <p:spPr>
          <a:xfrm>
            <a:off x="7194550" y="65391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리액트 프로그램 활용한 LMS 프로그램 과정 조회 설계, 해당 페이지 컴퍼넌트 제작 및 구현</a:t>
            </a:r>
            <a:endParaRPr sz="1900"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과정등록 페이지 컴포넌트 제작 및 구현</a:t>
            </a:r>
            <a:endParaRPr sz="1900"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CSS 기능을 바탕으로 한 프로그램 디자인 설계 및 제작</a:t>
            </a:r>
            <a:endParaRPr sz="1900"/>
          </a:p>
        </p:txBody>
      </p:sp>
      <p:sp>
        <p:nvSpPr>
          <p:cNvPr id="149" name="Google Shape;149;p3"/>
          <p:cNvSpPr txBox="1"/>
          <p:nvPr/>
        </p:nvSpPr>
        <p:spPr>
          <a:xfrm>
            <a:off x="12477750" y="64629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백엔드에서 보내주는 CRUD 데이터와 프론트 화면의 연동 구현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과정 상세 조회 페이지 설계 및 디자인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0" name="Google Shape;150;p3"/>
          <p:cNvSpPr txBox="1"/>
          <p:nvPr/>
        </p:nvSpPr>
        <p:spPr>
          <a:xfrm>
            <a:off x="1911350" y="63867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Front-end 총괄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강사, 훈련생 관련 모든페이지 디자인 및 코딩 (List + CRUD기능)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Front-end와 Back-end 연동을 위한 요청코드 및 return 데이터 가공코드를 작성하여 화면에 출력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4"/>
          <p:cNvGrpSpPr/>
          <p:nvPr/>
        </p:nvGrpSpPr>
        <p:grpSpPr>
          <a:xfrm>
            <a:off x="2926475" y="4248150"/>
            <a:ext cx="4419600" cy="5524500"/>
            <a:chOff x="1663700" y="4051300"/>
            <a:chExt cx="4419600" cy="5524500"/>
          </a:xfrm>
        </p:grpSpPr>
        <p:pic>
          <p:nvPicPr>
            <p:cNvPr id="156" name="Google Shape;156;p4"/>
            <p:cNvPicPr preferRelativeResize="0"/>
            <p:nvPr/>
          </p:nvPicPr>
          <p:blipFill rotWithShape="1">
            <a:blip r:embed="rId3">
              <a:alphaModFix amt="26000"/>
            </a:blip>
            <a:srcRect b="0" l="0" r="0" t="0"/>
            <a:stretch/>
          </p:blipFill>
          <p:spPr>
            <a:xfrm>
              <a:off x="16637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4"/>
            <p:cNvPicPr preferRelativeResize="0"/>
            <p:nvPr/>
          </p:nvPicPr>
          <p:blipFill rotWithShape="1">
            <a:blip r:embed="rId4">
              <a:alphaModFix amt="54000"/>
            </a:blip>
            <a:srcRect b="0" l="0" r="0" t="0"/>
            <a:stretch/>
          </p:blipFill>
          <p:spPr>
            <a:xfrm>
              <a:off x="19177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4"/>
          <p:cNvGrpSpPr/>
          <p:nvPr/>
        </p:nvGrpSpPr>
        <p:grpSpPr>
          <a:xfrm>
            <a:off x="9570650" y="4248150"/>
            <a:ext cx="4419600" cy="5524500"/>
            <a:chOff x="1663700" y="4051300"/>
            <a:chExt cx="4419600" cy="5524500"/>
          </a:xfrm>
        </p:grpSpPr>
        <p:pic>
          <p:nvPicPr>
            <p:cNvPr id="159" name="Google Shape;159;p4"/>
            <p:cNvPicPr preferRelativeResize="0"/>
            <p:nvPr/>
          </p:nvPicPr>
          <p:blipFill rotWithShape="1">
            <a:blip r:embed="rId3">
              <a:alphaModFix amt="26000"/>
            </a:blip>
            <a:srcRect b="0" l="0" r="0" t="0"/>
            <a:stretch/>
          </p:blipFill>
          <p:spPr>
            <a:xfrm>
              <a:off x="16637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4"/>
            <p:cNvPicPr preferRelativeResize="0"/>
            <p:nvPr/>
          </p:nvPicPr>
          <p:blipFill rotWithShape="1">
            <a:blip r:embed="rId4">
              <a:alphaModFix amt="54000"/>
            </a:blip>
            <a:srcRect b="0" l="0" r="0" t="0"/>
            <a:stretch/>
          </p:blipFill>
          <p:spPr>
            <a:xfrm>
              <a:off x="19177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" name="Google Shape;161;p4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2880000">
            <a:off x="-1743125" y="7572850"/>
            <a:ext cx="6045199" cy="61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3599997">
            <a:off x="-1809721" y="139603"/>
            <a:ext cx="3297747" cy="601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00" y="673100"/>
            <a:ext cx="68580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/>
          <p:nvPr/>
        </p:nvSpPr>
        <p:spPr>
          <a:xfrm>
            <a:off x="7655025" y="800100"/>
            <a:ext cx="99555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INTRODUCTION AND ROLES</a:t>
            </a:r>
            <a:endParaRPr/>
          </a:p>
        </p:txBody>
      </p:sp>
      <p:grpSp>
        <p:nvGrpSpPr>
          <p:cNvPr id="165" name="Google Shape;165;p4"/>
          <p:cNvGrpSpPr/>
          <p:nvPr/>
        </p:nvGrpSpPr>
        <p:grpSpPr>
          <a:xfrm>
            <a:off x="2926481" y="2404775"/>
            <a:ext cx="3924300" cy="939800"/>
            <a:chOff x="2995100" y="2176175"/>
            <a:chExt cx="3924300" cy="939800"/>
          </a:xfrm>
        </p:grpSpPr>
        <p:pic>
          <p:nvPicPr>
            <p:cNvPr id="166" name="Google Shape;166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95100" y="2176175"/>
              <a:ext cx="3924300" cy="93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4"/>
            <p:cNvSpPr txBox="1"/>
            <p:nvPr/>
          </p:nvSpPr>
          <p:spPr>
            <a:xfrm>
              <a:off x="3167650" y="2569875"/>
              <a:ext cx="35052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rgbClr val="08F397"/>
                  </a:solidFill>
                  <a:latin typeface="Calibri"/>
                  <a:ea typeface="Calibri"/>
                  <a:cs typeface="Calibri"/>
                  <a:sym typeface="Calibri"/>
                </a:rPr>
                <a:t>백엔드</a:t>
              </a:r>
              <a:endParaRPr b="1"/>
            </a:p>
          </p:txBody>
        </p:sp>
      </p:grpSp>
      <p:sp>
        <p:nvSpPr>
          <p:cNvPr id="168" name="Google Shape;168;p4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pic>
        <p:nvPicPr>
          <p:cNvPr id="169" name="Google Shape;169;p4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6912502">
            <a:off x="17110743" y="2319662"/>
            <a:ext cx="2709385" cy="494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 title="KakaoTalk_Photo_2025-03-14-09-58-37 00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16299" y="4473207"/>
            <a:ext cx="1874519" cy="18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 title="KakaoTalk_Photo_2025-03-14-09-58-40 006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46700" y="4473212"/>
            <a:ext cx="1874520" cy="187452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/>
          <p:nvPr/>
        </p:nvSpPr>
        <p:spPr>
          <a:xfrm>
            <a:off x="5320203" y="4879688"/>
            <a:ext cx="164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윤성미</a:t>
            </a:r>
            <a:endParaRPr b="1" sz="3000">
              <a:solidFill>
                <a:srgbClr val="4049F5"/>
              </a:solidFill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11956178" y="4879700"/>
            <a:ext cx="164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홍성태</a:t>
            </a:r>
            <a:endParaRPr b="1" sz="3000">
              <a:solidFill>
                <a:srgbClr val="4049F5"/>
              </a:solidFill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3174125" y="664025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테이블 매핑 </a:t>
            </a:r>
            <a:r>
              <a:rPr lang="en-US" sz="2000"/>
              <a:t>Entity 구현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각 Service에 사용되는 </a:t>
            </a:r>
            <a:r>
              <a:rPr lang="en-US" sz="2000"/>
              <a:t>데이터</a:t>
            </a:r>
            <a:r>
              <a:rPr lang="en-US" sz="2000"/>
              <a:t> 처리 Repositories 및 QueryMethods 등 구현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각 기능 Tests 코드 작성 및 테스트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무한순환오류 해결</a:t>
            </a:r>
            <a:endParaRPr sz="2000"/>
          </a:p>
        </p:txBody>
      </p:sp>
      <p:sp>
        <p:nvSpPr>
          <p:cNvPr id="175" name="Google Shape;175;p4"/>
          <p:cNvSpPr txBox="1"/>
          <p:nvPr/>
        </p:nvSpPr>
        <p:spPr>
          <a:xfrm>
            <a:off x="9818300" y="664025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Instructor </a:t>
            </a:r>
            <a:r>
              <a:rPr lang="en-US" sz="2000">
                <a:solidFill>
                  <a:schemeClr val="dk1"/>
                </a:solidFill>
              </a:rPr>
              <a:t>LIST + CRUD 및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Controller &amp; Service 로직체계 구성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SpringBoot Security 를    활용한 Login 로직 구현 &amp; Security 체계 구성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5"/>
          <p:cNvGrpSpPr/>
          <p:nvPr/>
        </p:nvGrpSpPr>
        <p:grpSpPr>
          <a:xfrm>
            <a:off x="2926475" y="4248150"/>
            <a:ext cx="4419600" cy="5524500"/>
            <a:chOff x="1663700" y="4051300"/>
            <a:chExt cx="4419600" cy="552450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3">
              <a:alphaModFix amt="26000"/>
            </a:blip>
            <a:srcRect b="0" l="0" r="0" t="0"/>
            <a:stretch/>
          </p:blipFill>
          <p:spPr>
            <a:xfrm>
              <a:off x="16637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5"/>
            <p:cNvPicPr preferRelativeResize="0"/>
            <p:nvPr/>
          </p:nvPicPr>
          <p:blipFill rotWithShape="1">
            <a:blip r:embed="rId4">
              <a:alphaModFix amt="54000"/>
            </a:blip>
            <a:srcRect b="0" l="0" r="0" t="0"/>
            <a:stretch/>
          </p:blipFill>
          <p:spPr>
            <a:xfrm>
              <a:off x="19177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5"/>
          <p:cNvGrpSpPr/>
          <p:nvPr/>
        </p:nvGrpSpPr>
        <p:grpSpPr>
          <a:xfrm>
            <a:off x="9570650" y="4248150"/>
            <a:ext cx="4419600" cy="5524500"/>
            <a:chOff x="1663700" y="4051300"/>
            <a:chExt cx="4419600" cy="5524500"/>
          </a:xfrm>
        </p:grpSpPr>
        <p:pic>
          <p:nvPicPr>
            <p:cNvPr id="184" name="Google Shape;184;p5"/>
            <p:cNvPicPr preferRelativeResize="0"/>
            <p:nvPr/>
          </p:nvPicPr>
          <p:blipFill rotWithShape="1">
            <a:blip r:embed="rId3">
              <a:alphaModFix amt="26000"/>
            </a:blip>
            <a:srcRect b="0" l="0" r="0" t="0"/>
            <a:stretch/>
          </p:blipFill>
          <p:spPr>
            <a:xfrm>
              <a:off x="16637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5"/>
            <p:cNvPicPr preferRelativeResize="0"/>
            <p:nvPr/>
          </p:nvPicPr>
          <p:blipFill rotWithShape="1">
            <a:blip r:embed="rId4">
              <a:alphaModFix amt="54000"/>
            </a:blip>
            <a:srcRect b="0" l="0" r="0" t="0"/>
            <a:stretch/>
          </p:blipFill>
          <p:spPr>
            <a:xfrm>
              <a:off x="19177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685945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3600000">
            <a:off x="-610225" y="8237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 rot="3316242">
            <a:off x="-2088400" y="7585324"/>
            <a:ext cx="6045199" cy="61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 txBox="1"/>
          <p:nvPr/>
        </p:nvSpPr>
        <p:spPr>
          <a:xfrm>
            <a:off x="7496750" y="800100"/>
            <a:ext cx="101013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INTRODUCTION AND ROLES</a:t>
            </a:r>
            <a:endParaRPr/>
          </a:p>
        </p:txBody>
      </p:sp>
      <p:grpSp>
        <p:nvGrpSpPr>
          <p:cNvPr id="190" name="Google Shape;190;p5"/>
          <p:cNvGrpSpPr/>
          <p:nvPr/>
        </p:nvGrpSpPr>
        <p:grpSpPr>
          <a:xfrm>
            <a:off x="2926080" y="2404872"/>
            <a:ext cx="3924300" cy="939800"/>
            <a:chOff x="4927600" y="2387600"/>
            <a:chExt cx="3924300" cy="939800"/>
          </a:xfrm>
        </p:grpSpPr>
        <p:pic>
          <p:nvPicPr>
            <p:cNvPr id="191" name="Google Shape;191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27600" y="2387600"/>
              <a:ext cx="3924300" cy="93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5"/>
            <p:cNvSpPr txBox="1"/>
            <p:nvPr/>
          </p:nvSpPr>
          <p:spPr>
            <a:xfrm>
              <a:off x="5029200" y="2794000"/>
              <a:ext cx="3505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rgbClr val="08F397"/>
                  </a:solidFill>
                  <a:latin typeface="Calibri"/>
                  <a:ea typeface="Calibri"/>
                  <a:cs typeface="Calibri"/>
                  <a:sym typeface="Calibri"/>
                </a:rPr>
                <a:t>백엔드</a:t>
              </a:r>
              <a:endParaRPr b="1"/>
            </a:p>
          </p:txBody>
        </p:sp>
      </p:grpSp>
      <p:sp>
        <p:nvSpPr>
          <p:cNvPr id="193" name="Google Shape;193;p5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pic>
        <p:nvPicPr>
          <p:cNvPr id="194" name="Google Shape;194;p5" title="KakaoTalk_Photo_2025-03-14-09-58-38 003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18300" y="4478425"/>
            <a:ext cx="1874521" cy="18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6790256">
            <a:off x="16925350" y="23236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 title="KakaoTalk_Photo_2025-03-14-09-58-41 007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03663" y="4478425"/>
            <a:ext cx="1874520" cy="18745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/>
        </p:nvSpPr>
        <p:spPr>
          <a:xfrm>
            <a:off x="5281178" y="4852513"/>
            <a:ext cx="164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최성락</a:t>
            </a:r>
            <a:endParaRPr b="1" sz="3000">
              <a:solidFill>
                <a:srgbClr val="4049F5"/>
              </a:solidFill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12028578" y="4911638"/>
            <a:ext cx="164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소용서</a:t>
            </a:r>
            <a:endParaRPr b="1" sz="3000">
              <a:solidFill>
                <a:srgbClr val="4049F5"/>
              </a:solidFill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3174125" y="66974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Repository를 주입받아 과정 Service 계층 구현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과정 Controller의 LIST + CRUD 구현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프론트엔드와 백엔드의 파일 연동 및 업로드 기능 구현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0" name="Google Shape;200;p5"/>
          <p:cNvSpPr txBox="1"/>
          <p:nvPr/>
        </p:nvSpPr>
        <p:spPr>
          <a:xfrm>
            <a:off x="9818300" y="66153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훈련생 Controller의 LIST + CRUD를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RESTfull API로 구현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Slice를 활용한 페이징 구현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6"/>
          <p:cNvGrpSpPr/>
          <p:nvPr/>
        </p:nvGrpSpPr>
        <p:grpSpPr>
          <a:xfrm>
            <a:off x="10100175" y="3429000"/>
            <a:ext cx="6861744" cy="6272150"/>
            <a:chOff x="10100175" y="3200500"/>
            <a:chExt cx="6861744" cy="6272150"/>
          </a:xfrm>
        </p:grpSpPr>
        <p:pic>
          <p:nvPicPr>
            <p:cNvPr id="206" name="Google Shape;20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31713" y="3200500"/>
              <a:ext cx="6272150" cy="627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6"/>
            <p:cNvSpPr txBox="1"/>
            <p:nvPr/>
          </p:nvSpPr>
          <p:spPr>
            <a:xfrm>
              <a:off x="12216663" y="4611492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편리성</a:t>
              </a:r>
              <a:endParaRPr sz="3500"/>
            </a:p>
          </p:txBody>
        </p:sp>
        <p:sp>
          <p:nvSpPr>
            <p:cNvPr id="208" name="Google Shape;208;p6"/>
            <p:cNvSpPr txBox="1"/>
            <p:nvPr/>
          </p:nvSpPr>
          <p:spPr>
            <a:xfrm>
              <a:off x="14043222" y="4611492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간소화</a:t>
              </a:r>
              <a:endParaRPr sz="3500"/>
            </a:p>
          </p:txBody>
        </p:sp>
        <p:sp>
          <p:nvSpPr>
            <p:cNvPr id="209" name="Google Shape;209;p6"/>
            <p:cNvSpPr txBox="1"/>
            <p:nvPr/>
          </p:nvSpPr>
          <p:spPr>
            <a:xfrm>
              <a:off x="14342816" y="7017910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효율성</a:t>
              </a:r>
              <a:endParaRPr sz="3500"/>
            </a:p>
          </p:txBody>
        </p:sp>
        <p:sp>
          <p:nvSpPr>
            <p:cNvPr id="210" name="Google Shape;210;p6"/>
            <p:cNvSpPr txBox="1"/>
            <p:nvPr/>
          </p:nvSpPr>
          <p:spPr>
            <a:xfrm>
              <a:off x="11888076" y="7017910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자동화</a:t>
              </a:r>
              <a:endParaRPr sz="3500"/>
            </a:p>
          </p:txBody>
        </p:sp>
        <p:sp>
          <p:nvSpPr>
            <p:cNvPr id="211" name="Google Shape;211;p6"/>
            <p:cNvSpPr txBox="1"/>
            <p:nvPr/>
          </p:nvSpPr>
          <p:spPr>
            <a:xfrm>
              <a:off x="10100175" y="5094709"/>
              <a:ext cx="454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Convenience</a:t>
              </a:r>
              <a:endParaRPr sz="3000"/>
            </a:p>
          </p:txBody>
        </p:sp>
        <p:sp>
          <p:nvSpPr>
            <p:cNvPr id="212" name="Google Shape;212;p6"/>
            <p:cNvSpPr txBox="1"/>
            <p:nvPr/>
          </p:nvSpPr>
          <p:spPr>
            <a:xfrm>
              <a:off x="13366719" y="5094709"/>
              <a:ext cx="35952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Simplification</a:t>
              </a:r>
              <a:endParaRPr sz="3000"/>
            </a:p>
          </p:txBody>
        </p:sp>
        <p:sp>
          <p:nvSpPr>
            <p:cNvPr id="213" name="Google Shape;213;p6"/>
            <p:cNvSpPr txBox="1"/>
            <p:nvPr/>
          </p:nvSpPr>
          <p:spPr>
            <a:xfrm>
              <a:off x="10960300" y="7549448"/>
              <a:ext cx="31311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Automation</a:t>
              </a:r>
              <a:endParaRPr sz="3000"/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13550341" y="7549448"/>
              <a:ext cx="28896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Efficiency</a:t>
              </a:r>
              <a:endParaRPr sz="3000"/>
            </a:p>
          </p:txBody>
        </p:sp>
      </p:grpSp>
      <p:pic>
        <p:nvPicPr>
          <p:cNvPr id="215" name="Google Shape;215;p6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7120836">
            <a:off x="6692138" y="-184479"/>
            <a:ext cx="3129449" cy="568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200" y="673100"/>
            <a:ext cx="96011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7">
            <a:alphaModFix amt="20000"/>
          </a:blip>
          <a:srcRect b="0" l="0" r="0" t="0"/>
          <a:stretch/>
        </p:blipFill>
        <p:spPr>
          <a:xfrm rot="1726861">
            <a:off x="109529" y="5497653"/>
            <a:ext cx="5230891" cy="432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 txBox="1"/>
          <p:nvPr/>
        </p:nvSpPr>
        <p:spPr>
          <a:xfrm>
            <a:off x="571350" y="1853550"/>
            <a:ext cx="9947700" cy="78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세상에서</a:t>
            </a:r>
            <a:r>
              <a:rPr b="1" i="0" lang="en-US" sz="4500" u="none" cap="none" strike="noStrike">
                <a:solidFill>
                  <a:srgbClr val="4049F5"/>
                </a:solidFill>
              </a:rPr>
              <a:t> </a:t>
            </a:r>
            <a:endParaRPr b="1" sz="45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1" i="0" lang="en-US" sz="45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1" i="0" lang="en-US" sz="4500" u="none" cap="none" strike="noStrike">
                <a:solidFill>
                  <a:srgbClr val="4049F5"/>
                </a:solidFill>
              </a:rPr>
              <a:t> </a:t>
            </a:r>
            <a:r>
              <a:rPr b="1" i="0" lang="en-US" sz="45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쉬운</a:t>
            </a:r>
            <a:endParaRPr b="1" sz="45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r>
              <a:rPr b="1" i="0" lang="en-US" sz="45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1" i="0" lang="en-US" sz="4500" u="none" cap="none" strike="noStrike">
                <a:solidFill>
                  <a:srgbClr val="4049F5"/>
                </a:solidFill>
              </a:rPr>
              <a:t> </a:t>
            </a:r>
            <a:r>
              <a:rPr b="1" i="0" lang="en-US" sz="45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r>
              <a:rPr b="1" i="0" lang="en-US" sz="4500" u="none" cap="none" strike="noStrike">
                <a:solidFill>
                  <a:srgbClr val="4049F5"/>
                </a:solidFill>
              </a:rPr>
              <a:t> </a:t>
            </a:r>
            <a:r>
              <a:rPr b="1" i="0" lang="en-US" sz="45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br>
              <a:rPr b="1" i="0" lang="en-US" sz="4500" u="none" cap="none" strike="noStrike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000">
              <a:solidFill>
                <a:srgbClr val="4049F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직관적인 구성</a:t>
            </a:r>
            <a:r>
              <a:rPr lang="en-US" sz="4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>
              <a:solidFill>
                <a:srgbClr val="4049F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9F5"/>
              </a:buClr>
              <a:buSzPts val="4000"/>
              <a:buFont typeface="Calibri"/>
              <a:buChar char="-"/>
            </a:pPr>
            <a:r>
              <a:rPr lang="en-US" sz="4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사용자가 빠르게 적응할 수 있는 시스템 구축</a:t>
            </a:r>
            <a:endParaRPr sz="4000">
              <a:solidFill>
                <a:srgbClr val="4049F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049F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편리한 기능</a:t>
            </a:r>
            <a:endParaRPr sz="4200">
              <a:solidFill>
                <a:srgbClr val="4049F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9F5"/>
              </a:buClr>
              <a:buSzPts val="4000"/>
              <a:buFont typeface="Calibri"/>
              <a:buChar char="-"/>
            </a:pPr>
            <a:r>
              <a:rPr lang="en-US" sz="4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최소한의 조작으로 기능 구현</a:t>
            </a:r>
            <a:endParaRPr sz="4000">
              <a:solidFill>
                <a:srgbClr val="4049F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049F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효율</a:t>
            </a:r>
            <a:r>
              <a:rPr lang="en-US" sz="42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적 운영</a:t>
            </a:r>
            <a:r>
              <a:rPr lang="en-US" sz="4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>
              <a:solidFill>
                <a:srgbClr val="4049F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9F5"/>
              </a:buClr>
              <a:buSzPts val="4000"/>
              <a:buFont typeface="Calibri"/>
              <a:buChar char="-"/>
            </a:pPr>
            <a:r>
              <a:rPr lang="en-US" sz="4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핵심기능에 집중하여 생산성 극대화</a:t>
            </a:r>
            <a:endParaRPr sz="4000">
              <a:solidFill>
                <a:srgbClr val="4049F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sp>
        <p:nvSpPr>
          <p:cNvPr id="220" name="Google Shape;220;p6"/>
          <p:cNvSpPr txBox="1"/>
          <p:nvPr/>
        </p:nvSpPr>
        <p:spPr>
          <a:xfrm>
            <a:off x="10676950" y="812800"/>
            <a:ext cx="6861600" cy="2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PLANNING PURPOSE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335ba91ec2a_2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35ba91ec2a_2_40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35ba91ec2a_2_4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35ba91ec2a_2_40"/>
          <p:cNvSpPr txBox="1"/>
          <p:nvPr/>
        </p:nvSpPr>
        <p:spPr>
          <a:xfrm>
            <a:off x="7031300" y="736600"/>
            <a:ext cx="104910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PLATFORM</a:t>
            </a:r>
            <a:endParaRPr sz="7500"/>
          </a:p>
        </p:txBody>
      </p:sp>
      <p:sp>
        <p:nvSpPr>
          <p:cNvPr id="229" name="Google Shape;229;g335ba91ec2a_2_40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sp>
        <p:nvSpPr>
          <p:cNvPr id="230" name="Google Shape;230;g335ba91ec2a_2_40"/>
          <p:cNvSpPr/>
          <p:nvPr/>
        </p:nvSpPr>
        <p:spPr>
          <a:xfrm>
            <a:off x="506975" y="2108100"/>
            <a:ext cx="5256000" cy="7881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428625" rotWithShape="0" algn="bl" dir="2700000" dist="95250">
              <a:srgbClr val="000000">
                <a:alpha val="3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335ba91ec2a_2_40"/>
          <p:cNvPicPr preferRelativeResize="0"/>
          <p:nvPr/>
        </p:nvPicPr>
        <p:blipFill rotWithShape="1">
          <a:blip r:embed="rId7">
            <a:alphaModFix/>
          </a:blip>
          <a:srcRect b="0" l="8520" r="8916" t="0"/>
          <a:stretch/>
        </p:blipFill>
        <p:spPr>
          <a:xfrm>
            <a:off x="856338" y="3450100"/>
            <a:ext cx="2541825" cy="16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35ba91ec2a_2_40"/>
          <p:cNvSpPr/>
          <p:nvPr/>
        </p:nvSpPr>
        <p:spPr>
          <a:xfrm>
            <a:off x="6598375" y="2078975"/>
            <a:ext cx="11046000" cy="4757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428625" rotWithShape="0" algn="bl" dir="2700000" dist="9525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335ba91ec2a_2_40"/>
          <p:cNvSpPr/>
          <p:nvPr/>
        </p:nvSpPr>
        <p:spPr>
          <a:xfrm>
            <a:off x="6633775" y="7604450"/>
            <a:ext cx="10975200" cy="2311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2700000" dist="17145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35ba91ec2a_2_40"/>
          <p:cNvSpPr txBox="1"/>
          <p:nvPr/>
        </p:nvSpPr>
        <p:spPr>
          <a:xfrm>
            <a:off x="6887875" y="7766225"/>
            <a:ext cx="2350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Cooperation Tools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35ba91ec2a_2_40"/>
          <p:cNvSpPr txBox="1"/>
          <p:nvPr/>
        </p:nvSpPr>
        <p:spPr>
          <a:xfrm>
            <a:off x="7159100" y="2227625"/>
            <a:ext cx="22629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335ba91ec2a_2_40" title="KakaoTalk_20250314_094957849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96337" y="2646433"/>
            <a:ext cx="1896626" cy="195853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35ba91ec2a_2_40"/>
          <p:cNvSpPr txBox="1"/>
          <p:nvPr/>
        </p:nvSpPr>
        <p:spPr>
          <a:xfrm>
            <a:off x="2346635" y="2253825"/>
            <a:ext cx="17253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335ba91ec2a_2_40" title="Github_log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764975" y="8007225"/>
            <a:ext cx="1896624" cy="171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35ba91ec2a_2_40" title="postman-removebg-preview.png"/>
          <p:cNvPicPr preferRelativeResize="0"/>
          <p:nvPr/>
        </p:nvPicPr>
        <p:blipFill rotWithShape="1">
          <a:blip r:embed="rId10">
            <a:alphaModFix/>
          </a:blip>
          <a:srcRect b="0" l="21500" r="22170" t="0"/>
          <a:stretch/>
        </p:blipFill>
        <p:spPr>
          <a:xfrm>
            <a:off x="14759900" y="4961552"/>
            <a:ext cx="1842576" cy="170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35ba91ec2a_2_40" title="vscode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3439" y="5742694"/>
            <a:ext cx="1655063" cy="165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35ba91ec2a_2_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63325" y="5742699"/>
            <a:ext cx="1857349" cy="165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35ba91ec2a_2_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56122" y="7766237"/>
            <a:ext cx="3029224" cy="184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35ba91ec2a_2_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41987" y="2895827"/>
            <a:ext cx="1842575" cy="185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35ba91ec2a_2_40" title="다운로드-removebg-preview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117723" y="7949263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35ba91ec2a_2_40"/>
          <p:cNvPicPr preferRelativeResize="0"/>
          <p:nvPr/>
        </p:nvPicPr>
        <p:blipFill rotWithShape="1">
          <a:blip r:embed="rId16">
            <a:alphaModFix/>
          </a:blip>
          <a:srcRect b="1322" l="0" r="2856" t="0"/>
          <a:stretch/>
        </p:blipFill>
        <p:spPr>
          <a:xfrm>
            <a:off x="8337588" y="7740075"/>
            <a:ext cx="4026740" cy="214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35ba91ec2a_2_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41638" y="4920468"/>
            <a:ext cx="2541826" cy="1809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35ba91ec2a_2_40" title="intelij-removebg-preview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5192450" y="2868672"/>
            <a:ext cx="1469150" cy="14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35ba91ec2a_2_40" title="pngegg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81187" y="5047364"/>
            <a:ext cx="2956426" cy="15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35ba91ec2a_2_40" title="js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0225" y="3434901"/>
            <a:ext cx="1653350" cy="16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35ba91ec2a_2_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494981" y="2939150"/>
            <a:ext cx="1965461" cy="17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8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8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8"/>
          <p:cNvPicPr preferRelativeResize="0"/>
          <p:nvPr/>
        </p:nvPicPr>
        <p:blipFill rotWithShape="1">
          <a:blip r:embed="rId7">
            <a:alphaModFix amt="56000"/>
          </a:blip>
          <a:srcRect b="0" l="0" r="0" t="0"/>
          <a:stretch/>
        </p:blipFill>
        <p:spPr>
          <a:xfrm>
            <a:off x="812800" y="3378200"/>
            <a:ext cx="165989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8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57900" y="4851400"/>
            <a:ext cx="61722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8"/>
          <p:cNvSpPr txBox="1"/>
          <p:nvPr/>
        </p:nvSpPr>
        <p:spPr>
          <a:xfrm>
            <a:off x="7301400" y="736600"/>
            <a:ext cx="102372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58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STORYBOARD</a:t>
            </a:r>
            <a:endParaRPr/>
          </a:p>
        </p:txBody>
      </p:sp>
      <p:sp>
        <p:nvSpPr>
          <p:cNvPr id="261" name="Google Shape;261;p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335ba91ec2a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123629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35ba91ec2a_1_18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110375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35ba91ec2a_1_18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35ba91ec2a_1_18"/>
          <p:cNvSpPr txBox="1"/>
          <p:nvPr/>
        </p:nvSpPr>
        <p:spPr>
          <a:xfrm>
            <a:off x="12690875" y="508000"/>
            <a:ext cx="48474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SOURCE CODE</a:t>
            </a:r>
            <a:endParaRPr sz="10000"/>
          </a:p>
        </p:txBody>
      </p:sp>
      <p:sp>
        <p:nvSpPr>
          <p:cNvPr id="270" name="Google Shape;270;g335ba91ec2a_1_18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pic>
        <p:nvPicPr>
          <p:cNvPr id="271" name="Google Shape;271;g335ba91ec2a_1_18" title="backend_cod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125" y="2291550"/>
            <a:ext cx="6600650" cy="6243531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2700000" dist="171450">
              <a:srgbClr val="000000">
                <a:alpha val="46000"/>
              </a:srgbClr>
            </a:outerShdw>
          </a:effectLst>
        </p:spPr>
      </p:pic>
      <p:grpSp>
        <p:nvGrpSpPr>
          <p:cNvPr id="272" name="Google Shape;272;g335ba91ec2a_1_18"/>
          <p:cNvGrpSpPr/>
          <p:nvPr/>
        </p:nvGrpSpPr>
        <p:grpSpPr>
          <a:xfrm>
            <a:off x="8771402" y="1079412"/>
            <a:ext cx="8377223" cy="7455662"/>
            <a:chOff x="1905002" y="2222412"/>
            <a:chExt cx="8377223" cy="7455662"/>
          </a:xfrm>
        </p:grpSpPr>
        <p:pic>
          <p:nvPicPr>
            <p:cNvPr id="273" name="Google Shape;273;g335ba91ec2a_1_18" title="frontend_code2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05002" y="2222412"/>
              <a:ext cx="4473672" cy="6856613"/>
            </a:xfrm>
            <a:prstGeom prst="rect">
              <a:avLst/>
            </a:prstGeom>
            <a:noFill/>
            <a:ln>
              <a:noFill/>
            </a:ln>
            <a:effectLst>
              <a:outerShdw blurRad="271463" rotWithShape="0" algn="bl" dir="2700000" dist="171450">
                <a:srgbClr val="000000">
                  <a:alpha val="46000"/>
                </a:srgbClr>
              </a:outerShdw>
            </a:effectLst>
          </p:spPr>
        </p:pic>
        <p:pic>
          <p:nvPicPr>
            <p:cNvPr id="274" name="Google Shape;274;g335ba91ec2a_1_18" title="frontend_code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65675" y="5111849"/>
              <a:ext cx="4616550" cy="4566226"/>
            </a:xfrm>
            <a:prstGeom prst="rect">
              <a:avLst/>
            </a:prstGeom>
            <a:noFill/>
            <a:ln>
              <a:noFill/>
            </a:ln>
            <a:effectLst>
              <a:outerShdw blurRad="271463" rotWithShape="0" algn="bl" dir="2700000" dist="171450">
                <a:srgbClr val="000000">
                  <a:alpha val="46000"/>
                </a:srgbClr>
              </a:outerShdw>
            </a:effectLst>
          </p:spPr>
        </p:pic>
      </p:grpSp>
      <p:sp>
        <p:nvSpPr>
          <p:cNvPr id="275" name="Google Shape;275;g335ba91ec2a_1_18"/>
          <p:cNvSpPr txBox="1"/>
          <p:nvPr/>
        </p:nvSpPr>
        <p:spPr>
          <a:xfrm>
            <a:off x="2120750" y="8611275"/>
            <a:ext cx="484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Back-end Code for Controller</a:t>
            </a:r>
            <a:endParaRPr b="1" sz="3200">
              <a:solidFill>
                <a:srgbClr val="4049F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335ba91ec2a_1_18"/>
          <p:cNvSpPr txBox="1"/>
          <p:nvPr/>
        </p:nvSpPr>
        <p:spPr>
          <a:xfrm>
            <a:off x="10332014" y="8611275"/>
            <a:ext cx="5256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b="1" lang="en-US" sz="32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end Code for Request and Data Modification</a:t>
            </a:r>
            <a:endParaRPr b="1" sz="3200">
              <a:solidFill>
                <a:srgbClr val="4049F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